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1"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90"/>
  </p:normalViewPr>
  <p:slideViewPr>
    <p:cSldViewPr snapToGrid="0" snapToObjects="1">
      <p:cViewPr varScale="1">
        <p:scale>
          <a:sx n="76" d="100"/>
          <a:sy n="76" d="100"/>
        </p:scale>
        <p:origin x="216" y="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10/22/19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52488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10/22/19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11276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10/22/19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36149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10/22/19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7827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10/22/19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60978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10/22/19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2533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10/22/19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70526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10/22/19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4614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10/22/19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0799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10/22/19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8721294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10/22/19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94254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10/22/19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96239444"/>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30" r:id="rId6"/>
    <p:sldLayoutId id="2147483725" r:id="rId7"/>
    <p:sldLayoutId id="2147483726" r:id="rId8"/>
    <p:sldLayoutId id="2147483727" r:id="rId9"/>
    <p:sldLayoutId id="2147483729" r:id="rId10"/>
    <p:sldLayoutId id="2147483728" r:id="rId1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simplemaps.com/" TargetMode="External"/><Relationship Id="rId2" Type="http://schemas.openxmlformats.org/officeDocument/2006/relationships/hyperlink" Target="https://public.opendatasoft.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19" name="Rectangle 18">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7E9F344-9F09-054B-8533-5CCDD83D6F68}"/>
              </a:ext>
            </a:extLst>
          </p:cNvPr>
          <p:cNvSpPr>
            <a:spLocks noGrp="1"/>
          </p:cNvSpPr>
          <p:nvPr>
            <p:ph type="ctrTitle"/>
          </p:nvPr>
        </p:nvSpPr>
        <p:spPr>
          <a:xfrm>
            <a:off x="638620" y="863695"/>
            <a:ext cx="3511233" cy="5537105"/>
          </a:xfrm>
        </p:spPr>
        <p:txBody>
          <a:bodyPr anchor="ctr">
            <a:normAutofit/>
          </a:bodyPr>
          <a:lstStyle/>
          <a:p>
            <a:pPr>
              <a:lnSpc>
                <a:spcPct val="90000"/>
              </a:lnSpc>
            </a:pPr>
            <a:r>
              <a:rPr lang="en-US" sz="2500" dirty="0">
                <a:solidFill>
                  <a:schemeClr val="tx1"/>
                </a:solidFill>
              </a:rPr>
              <a:t>Battle of the Neighborhoods</a:t>
            </a:r>
            <a:br>
              <a:rPr lang="en-US" sz="2500" dirty="0">
                <a:solidFill>
                  <a:schemeClr val="tx1"/>
                </a:solidFill>
              </a:rPr>
            </a:br>
            <a:br>
              <a:rPr lang="en-US" sz="2500" dirty="0">
                <a:solidFill>
                  <a:schemeClr val="tx1"/>
                </a:solidFill>
              </a:rPr>
            </a:br>
            <a:br>
              <a:rPr lang="en-US" sz="2500" dirty="0">
                <a:solidFill>
                  <a:schemeClr val="tx1"/>
                </a:solidFill>
              </a:rPr>
            </a:br>
            <a:r>
              <a:rPr lang="en-US" sz="2500" dirty="0">
                <a:solidFill>
                  <a:schemeClr val="tx1"/>
                </a:solidFill>
              </a:rPr>
              <a:t>Applied Data Science Capstone by IBM </a:t>
            </a:r>
            <a:br>
              <a:rPr lang="en-US" sz="2500" dirty="0">
                <a:solidFill>
                  <a:schemeClr val="tx1"/>
                </a:solidFill>
              </a:rPr>
            </a:br>
            <a:br>
              <a:rPr lang="en-US" sz="2500" dirty="0">
                <a:solidFill>
                  <a:schemeClr val="tx1"/>
                </a:solidFill>
              </a:rPr>
            </a:br>
            <a:br>
              <a:rPr lang="en-US" sz="2500" dirty="0">
                <a:solidFill>
                  <a:schemeClr val="tx1"/>
                </a:solidFill>
              </a:rPr>
            </a:br>
            <a:r>
              <a:rPr lang="en-US" sz="2500" dirty="0">
                <a:solidFill>
                  <a:schemeClr val="tx1"/>
                </a:solidFill>
              </a:rPr>
              <a:t>Exploring Downtown Eateries in Boston </a:t>
            </a:r>
            <a:br>
              <a:rPr lang="en-US" sz="2500" dirty="0">
                <a:solidFill>
                  <a:schemeClr val="tx1"/>
                </a:solidFill>
              </a:rPr>
            </a:br>
            <a:endParaRPr lang="en-US" sz="2500" dirty="0">
              <a:solidFill>
                <a:schemeClr val="tx1"/>
              </a:solidFill>
            </a:endParaRPr>
          </a:p>
        </p:txBody>
      </p:sp>
      <p:sp>
        <p:nvSpPr>
          <p:cNvPr id="21" name="Rectangle 20">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3" name="Picture 2">
            <a:extLst>
              <a:ext uri="{FF2B5EF4-FFF2-40B4-BE49-F238E27FC236}">
                <a16:creationId xmlns:a16="http://schemas.microsoft.com/office/drawing/2014/main" id="{5C4B5608-0CFB-4AED-A34E-018362A2EF6C}"/>
              </a:ext>
            </a:extLst>
          </p:cNvPr>
          <p:cNvPicPr>
            <a:picLocks noChangeAspect="1"/>
          </p:cNvPicPr>
          <p:nvPr/>
        </p:nvPicPr>
        <p:blipFill rotWithShape="1">
          <a:blip r:embed="rId2"/>
          <a:srcRect l="13317" r="13316" b="-1"/>
          <a:stretch/>
        </p:blipFill>
        <p:spPr>
          <a:xfrm>
            <a:off x="4654294" y="10"/>
            <a:ext cx="7537716" cy="6858000"/>
          </a:xfrm>
          <a:prstGeom prst="rect">
            <a:avLst/>
          </a:prstGeom>
        </p:spPr>
      </p:pic>
    </p:spTree>
    <p:extLst>
      <p:ext uri="{BB962C8B-B14F-4D97-AF65-F5344CB8AC3E}">
        <p14:creationId xmlns:p14="http://schemas.microsoft.com/office/powerpoint/2010/main" val="194015054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7E20D-1A00-F745-ADE5-D51A3D27FFF8}"/>
              </a:ext>
            </a:extLst>
          </p:cNvPr>
          <p:cNvSpPr>
            <a:spLocks noGrp="1"/>
          </p:cNvSpPr>
          <p:nvPr>
            <p:ph type="title"/>
          </p:nvPr>
        </p:nvSpPr>
        <p:spPr/>
        <p:txBody>
          <a:bodyPr/>
          <a:lstStyle/>
          <a:p>
            <a:r>
              <a:rPr lang="en-US" dirty="0">
                <a:solidFill>
                  <a:schemeClr val="tx1"/>
                </a:solidFill>
              </a:rPr>
              <a:t>Exploring Downtown Eateries in Boston</a:t>
            </a:r>
            <a:endParaRPr lang="en-US" dirty="0"/>
          </a:p>
        </p:txBody>
      </p:sp>
      <p:sp>
        <p:nvSpPr>
          <p:cNvPr id="3" name="Content Placeholder 2">
            <a:extLst>
              <a:ext uri="{FF2B5EF4-FFF2-40B4-BE49-F238E27FC236}">
                <a16:creationId xmlns:a16="http://schemas.microsoft.com/office/drawing/2014/main" id="{4B842DAE-7B2C-B74B-A664-37500529A7BA}"/>
              </a:ext>
            </a:extLst>
          </p:cNvPr>
          <p:cNvSpPr>
            <a:spLocks noGrp="1"/>
          </p:cNvSpPr>
          <p:nvPr>
            <p:ph idx="1"/>
          </p:nvPr>
        </p:nvSpPr>
        <p:spPr/>
        <p:txBody>
          <a:bodyPr>
            <a:normAutofit/>
          </a:bodyPr>
          <a:lstStyle/>
          <a:p>
            <a:r>
              <a:rPr lang="en-US" sz="2000" dirty="0"/>
              <a:t>Boston’s downtown is extremely busy during the day as hundreds of thousands of office workers and tourists descend on the area. Though many of Boston's swankiest restaurants are located Downtown, budget restaurants tend to be geared towards the horde of office workers.</a:t>
            </a:r>
          </a:p>
          <a:p>
            <a:r>
              <a:rPr lang="en-US" sz="2000" dirty="0"/>
              <a:t>Having spent around 8 months working in the Financial District aka Boston Downtown, I decided to explore the nearby restaurants to tackle the everyday problem of deciding a place to eat lunch at.</a:t>
            </a:r>
          </a:p>
          <a:p>
            <a:r>
              <a:rPr lang="en-US" sz="2000" dirty="0"/>
              <a:t>This project can be used by people working in the Financial District, Boston; specially the students who are interning or recent graduates who don’t tend to cook and bring lunches to work-place and have to reply on nearby restaurants for lunch.</a:t>
            </a:r>
          </a:p>
        </p:txBody>
      </p:sp>
    </p:spTree>
    <p:extLst>
      <p:ext uri="{BB962C8B-B14F-4D97-AF65-F5344CB8AC3E}">
        <p14:creationId xmlns:p14="http://schemas.microsoft.com/office/powerpoint/2010/main" val="15748729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18423-9CE0-D14C-A0BA-DBF531E3C5A2}"/>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C0726B9C-23E2-794F-B26C-79F8561AF85C}"/>
              </a:ext>
            </a:extLst>
          </p:cNvPr>
          <p:cNvSpPr>
            <a:spLocks noGrp="1"/>
          </p:cNvSpPr>
          <p:nvPr>
            <p:ph idx="1"/>
          </p:nvPr>
        </p:nvSpPr>
        <p:spPr>
          <a:xfrm>
            <a:off x="581192" y="2070408"/>
            <a:ext cx="11029615" cy="3634486"/>
          </a:xfrm>
        </p:spPr>
        <p:txBody>
          <a:bodyPr>
            <a:normAutofit/>
          </a:bodyPr>
          <a:lstStyle/>
          <a:p>
            <a:r>
              <a:rPr lang="en-US" sz="2000" dirty="0"/>
              <a:t>Files containing Zip codes, Neighborhoods and coordinates were downloaded from</a:t>
            </a:r>
            <a:br>
              <a:rPr lang="en-US" sz="2000" dirty="0"/>
            </a:br>
            <a:r>
              <a:rPr lang="en-US" sz="2000" dirty="0"/>
              <a:t>- </a:t>
            </a:r>
            <a:r>
              <a:rPr lang="en-US" sz="2000" dirty="0">
                <a:hlinkClick r:id="rId2"/>
              </a:rPr>
              <a:t>https://public.opendatasoft.com/</a:t>
            </a:r>
            <a:br>
              <a:rPr lang="en-US" sz="2000" dirty="0"/>
            </a:br>
            <a:r>
              <a:rPr lang="en-US" sz="2000" dirty="0"/>
              <a:t>- </a:t>
            </a:r>
            <a:r>
              <a:rPr lang="en-US" sz="2000" u="sng" dirty="0">
                <a:hlinkClick r:id="rId3"/>
              </a:rPr>
              <a:t>https://simplemaps.com/</a:t>
            </a:r>
            <a:endParaRPr lang="en-US" sz="2000" u="sng" dirty="0"/>
          </a:p>
          <a:p>
            <a:r>
              <a:rPr lang="en-US" sz="2000" dirty="0"/>
              <a:t>Processed both the files using Microsoft Excel, cleaned and filtered as well. Merged the data using VLOOKUP to create a single file containing necessary information. </a:t>
            </a:r>
          </a:p>
          <a:p>
            <a:r>
              <a:rPr lang="en-US" sz="2000" dirty="0"/>
              <a:t>This file was exported to a </a:t>
            </a:r>
            <a:r>
              <a:rPr lang="en-US" sz="2000" dirty="0" err="1"/>
              <a:t>dataframe</a:t>
            </a:r>
            <a:r>
              <a:rPr lang="en-US" sz="2000" dirty="0"/>
              <a:t> which then utilized Foursquare API to fetch nearby venues and the restaurant details.</a:t>
            </a:r>
          </a:p>
        </p:txBody>
      </p:sp>
    </p:spTree>
    <p:extLst>
      <p:ext uri="{BB962C8B-B14F-4D97-AF65-F5344CB8AC3E}">
        <p14:creationId xmlns:p14="http://schemas.microsoft.com/office/powerpoint/2010/main" val="455768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AAAB002-E48E-4009-828A-511F7A8280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 up of a map&#10;&#10;Description automatically generated">
            <a:extLst>
              <a:ext uri="{FF2B5EF4-FFF2-40B4-BE49-F238E27FC236}">
                <a16:creationId xmlns:a16="http://schemas.microsoft.com/office/drawing/2014/main" id="{09EC95AF-E8EB-A748-9432-24BF5DB9F4AE}"/>
              </a:ext>
            </a:extLst>
          </p:cNvPr>
          <p:cNvPicPr>
            <a:picLocks noChangeAspect="1"/>
          </p:cNvPicPr>
          <p:nvPr/>
        </p:nvPicPr>
        <p:blipFill rotWithShape="1">
          <a:blip r:embed="rId2"/>
          <a:srcRect t="4188" r="15959" b="4902"/>
          <a:stretch/>
        </p:blipFill>
        <p:spPr>
          <a:xfrm>
            <a:off x="20" y="0"/>
            <a:ext cx="12191980" cy="6857990"/>
          </a:xfrm>
          <a:prstGeom prst="rect">
            <a:avLst/>
          </a:prstGeom>
        </p:spPr>
      </p:pic>
      <p:sp>
        <p:nvSpPr>
          <p:cNvPr id="12" name="Rectangle 11">
            <a:extLst>
              <a:ext uri="{FF2B5EF4-FFF2-40B4-BE49-F238E27FC236}">
                <a16:creationId xmlns:a16="http://schemas.microsoft.com/office/drawing/2014/main" id="{97EF55D5-23F0-4398-B16B-AEF5778C3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423123"/>
            <a:ext cx="4216219"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FDF32581-CAA1-43C6-8532-DC56C8435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067" y="601200"/>
            <a:ext cx="4214869" cy="5757055"/>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AFCCFBF-D2C7-4749-A64C-B257741DF3B9}"/>
              </a:ext>
            </a:extLst>
          </p:cNvPr>
          <p:cNvSpPr>
            <a:spLocks noGrp="1"/>
          </p:cNvSpPr>
          <p:nvPr>
            <p:ph type="title"/>
          </p:nvPr>
        </p:nvSpPr>
        <p:spPr>
          <a:xfrm>
            <a:off x="681540" y="1131195"/>
            <a:ext cx="3730810" cy="1247938"/>
          </a:xfrm>
        </p:spPr>
        <p:txBody>
          <a:bodyPr anchor="ctr">
            <a:normAutofit/>
          </a:bodyPr>
          <a:lstStyle/>
          <a:p>
            <a:r>
              <a:rPr lang="en-US" sz="2600">
                <a:solidFill>
                  <a:srgbClr val="FFFFFF"/>
                </a:solidFill>
              </a:rPr>
              <a:t>Geo-Analysis</a:t>
            </a:r>
          </a:p>
        </p:txBody>
      </p:sp>
      <p:sp>
        <p:nvSpPr>
          <p:cNvPr id="3" name="Content Placeholder 2">
            <a:extLst>
              <a:ext uri="{FF2B5EF4-FFF2-40B4-BE49-F238E27FC236}">
                <a16:creationId xmlns:a16="http://schemas.microsoft.com/office/drawing/2014/main" id="{436E1737-0874-A042-9C25-9607DC4C7AF4}"/>
              </a:ext>
            </a:extLst>
          </p:cNvPr>
          <p:cNvSpPr>
            <a:spLocks noGrp="1"/>
          </p:cNvSpPr>
          <p:nvPr>
            <p:ph idx="1"/>
          </p:nvPr>
        </p:nvSpPr>
        <p:spPr>
          <a:xfrm>
            <a:off x="678531" y="2438399"/>
            <a:ext cx="3730810" cy="3505201"/>
          </a:xfrm>
        </p:spPr>
        <p:txBody>
          <a:bodyPr>
            <a:normAutofit/>
          </a:bodyPr>
          <a:lstStyle/>
          <a:p>
            <a:r>
              <a:rPr lang="en-US" dirty="0">
                <a:solidFill>
                  <a:srgbClr val="FFFFFF"/>
                </a:solidFill>
              </a:rPr>
              <a:t>Utilized Folium maps to visualize geographic data on maps.</a:t>
            </a:r>
          </a:p>
          <a:p>
            <a:endParaRPr lang="en-US" dirty="0">
              <a:solidFill>
                <a:srgbClr val="FFFFFF"/>
              </a:solidFill>
            </a:endParaRPr>
          </a:p>
          <a:p>
            <a:r>
              <a:rPr lang="en-US" dirty="0">
                <a:solidFill>
                  <a:srgbClr val="FFFFFF"/>
                </a:solidFill>
              </a:rPr>
              <a:t>Here, all the venues serving food have been plotted on a map to get a general sense of locations and density.</a:t>
            </a:r>
          </a:p>
          <a:p>
            <a:endParaRPr lang="en-US" dirty="0">
              <a:solidFill>
                <a:srgbClr val="FFFFFF"/>
              </a:solidFill>
            </a:endParaRPr>
          </a:p>
        </p:txBody>
      </p:sp>
    </p:spTree>
    <p:extLst>
      <p:ext uri="{BB962C8B-B14F-4D97-AF65-F5344CB8AC3E}">
        <p14:creationId xmlns:p14="http://schemas.microsoft.com/office/powerpoint/2010/main" val="16580685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0">
            <a:extLst>
              <a:ext uri="{FF2B5EF4-FFF2-40B4-BE49-F238E27FC236}">
                <a16:creationId xmlns:a16="http://schemas.microsoft.com/office/drawing/2014/main" id="{77F2BB43-1E8B-40A7-9733-9AEE76BFE2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2F2499BD-C67D-4CD4-9747-4DCC7EF1F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34">
            <a:extLst>
              <a:ext uri="{FF2B5EF4-FFF2-40B4-BE49-F238E27FC236}">
                <a16:creationId xmlns:a16="http://schemas.microsoft.com/office/drawing/2014/main" id="{80D02CAC-A533-4E24-84A6-B3171E16A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36">
            <a:extLst>
              <a:ext uri="{FF2B5EF4-FFF2-40B4-BE49-F238E27FC236}">
                <a16:creationId xmlns:a16="http://schemas.microsoft.com/office/drawing/2014/main" id="{44DBAF48-B17B-4AA7-9E99-4EC0C99058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39" name="Rectangle 38">
            <a:extLst>
              <a:ext uri="{FF2B5EF4-FFF2-40B4-BE49-F238E27FC236}">
                <a16:creationId xmlns:a16="http://schemas.microsoft.com/office/drawing/2014/main" id="{C946306D-5ADD-463A-949A-DEEBA39D70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A473A035-1F9A-4381-AC96-683CD2DF5D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5422"/>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42">
            <a:extLst>
              <a:ext uri="{FF2B5EF4-FFF2-40B4-BE49-F238E27FC236}">
                <a16:creationId xmlns:a16="http://schemas.microsoft.com/office/drawing/2014/main" id="{CF4ED641-0671-4D88-92E6-026A8C9F1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4341"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5" name="Rectangle 44">
            <a:extLst>
              <a:ext uri="{FF2B5EF4-FFF2-40B4-BE49-F238E27FC236}">
                <a16:creationId xmlns:a16="http://schemas.microsoft.com/office/drawing/2014/main" id="{7A02EF2F-E7B1-40FC-885B-C4D89902B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7" name="Rectangle 46">
            <a:extLst>
              <a:ext uri="{FF2B5EF4-FFF2-40B4-BE49-F238E27FC236}">
                <a16:creationId xmlns:a16="http://schemas.microsoft.com/office/drawing/2014/main" id="{9180D5DB-9658-40A6-A418-7C69982226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199467"/>
            <a:ext cx="11296733" cy="2191098"/>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22880CF-4B77-9243-81A7-ED57FA552300}"/>
              </a:ext>
            </a:extLst>
          </p:cNvPr>
          <p:cNvSpPr>
            <a:spLocks noGrp="1"/>
          </p:cNvSpPr>
          <p:nvPr>
            <p:ph type="title"/>
          </p:nvPr>
        </p:nvSpPr>
        <p:spPr>
          <a:xfrm>
            <a:off x="444333" y="661242"/>
            <a:ext cx="11298932" cy="573843"/>
          </a:xfrm>
        </p:spPr>
        <p:txBody>
          <a:bodyPr vert="horz" lIns="91440" tIns="45720" rIns="91440" bIns="45720" rtlCol="0" anchor="b">
            <a:normAutofit fontScale="90000"/>
          </a:bodyPr>
          <a:lstStyle/>
          <a:p>
            <a:r>
              <a:rPr lang="en-US" sz="3600" dirty="0">
                <a:solidFill>
                  <a:schemeClr val="tx1"/>
                </a:solidFill>
              </a:rPr>
              <a:t>Geo-analysis(contd.)</a:t>
            </a:r>
          </a:p>
        </p:txBody>
      </p:sp>
      <p:pic>
        <p:nvPicPr>
          <p:cNvPr id="5" name="Content Placeholder 4" descr="A close up of a map&#10;&#10;Description automatically generated">
            <a:extLst>
              <a:ext uri="{FF2B5EF4-FFF2-40B4-BE49-F238E27FC236}">
                <a16:creationId xmlns:a16="http://schemas.microsoft.com/office/drawing/2014/main" id="{90047F79-A8C0-B74D-BBB0-E74F478A8304}"/>
              </a:ext>
            </a:extLst>
          </p:cNvPr>
          <p:cNvPicPr>
            <a:picLocks noChangeAspect="1"/>
          </p:cNvPicPr>
          <p:nvPr/>
        </p:nvPicPr>
        <p:blipFill rotWithShape="1">
          <a:blip r:embed="rId2"/>
          <a:srcRect l="1259" r="14079" b="1"/>
          <a:stretch/>
        </p:blipFill>
        <p:spPr>
          <a:xfrm>
            <a:off x="444333" y="2842693"/>
            <a:ext cx="5686720" cy="3547872"/>
          </a:xfrm>
          <a:prstGeom prst="rect">
            <a:avLst/>
          </a:prstGeom>
          <a:ln w="22225">
            <a:solidFill>
              <a:schemeClr val="tx1"/>
            </a:solidFill>
          </a:ln>
        </p:spPr>
      </p:pic>
      <p:pic>
        <p:nvPicPr>
          <p:cNvPr id="7" name="Picture 6" descr="A close up of a map&#10;&#10;Description automatically generated">
            <a:extLst>
              <a:ext uri="{FF2B5EF4-FFF2-40B4-BE49-F238E27FC236}">
                <a16:creationId xmlns:a16="http://schemas.microsoft.com/office/drawing/2014/main" id="{E7BCA0C1-DB7F-744F-BD66-395629E446CF}"/>
              </a:ext>
            </a:extLst>
          </p:cNvPr>
          <p:cNvPicPr>
            <a:picLocks noChangeAspect="1"/>
          </p:cNvPicPr>
          <p:nvPr/>
        </p:nvPicPr>
        <p:blipFill rotWithShape="1">
          <a:blip r:embed="rId3"/>
          <a:srcRect l="959" r="13800" b="2"/>
          <a:stretch/>
        </p:blipFill>
        <p:spPr>
          <a:xfrm>
            <a:off x="6133253" y="2842693"/>
            <a:ext cx="5626608" cy="3547872"/>
          </a:xfrm>
          <a:prstGeom prst="rect">
            <a:avLst/>
          </a:prstGeom>
          <a:ln w="22225">
            <a:solidFill>
              <a:schemeClr val="tx1"/>
            </a:solidFill>
          </a:ln>
        </p:spPr>
      </p:pic>
      <p:sp>
        <p:nvSpPr>
          <p:cNvPr id="64" name="Content Placeholder 2">
            <a:extLst>
              <a:ext uri="{FF2B5EF4-FFF2-40B4-BE49-F238E27FC236}">
                <a16:creationId xmlns:a16="http://schemas.microsoft.com/office/drawing/2014/main" id="{8FA0C4FA-781A-104A-9011-423950912D6C}"/>
              </a:ext>
            </a:extLst>
          </p:cNvPr>
          <p:cNvSpPr>
            <a:spLocks noGrp="1"/>
          </p:cNvSpPr>
          <p:nvPr>
            <p:ph idx="1"/>
          </p:nvPr>
        </p:nvSpPr>
        <p:spPr>
          <a:xfrm>
            <a:off x="581193" y="1235086"/>
            <a:ext cx="5514808" cy="1416592"/>
          </a:xfrm>
        </p:spPr>
        <p:txBody>
          <a:bodyPr>
            <a:normAutofit/>
          </a:bodyPr>
          <a:lstStyle/>
          <a:p>
            <a:r>
              <a:rPr lang="en-US" sz="1500" b="1" dirty="0"/>
              <a:t>In the map below, we can see that highly rated restaurants are evenly spread out throughout the downtown. So if you are hungry, you can get one of the best foods in the city within a 10 mins walk!</a:t>
            </a:r>
            <a:endParaRPr lang="en-US" sz="1500" dirty="0"/>
          </a:p>
        </p:txBody>
      </p:sp>
      <p:sp>
        <p:nvSpPr>
          <p:cNvPr id="66" name="Content Placeholder 2">
            <a:extLst>
              <a:ext uri="{FF2B5EF4-FFF2-40B4-BE49-F238E27FC236}">
                <a16:creationId xmlns:a16="http://schemas.microsoft.com/office/drawing/2014/main" id="{5C048AAE-3184-AE46-97EA-BB9F589AD9CF}"/>
              </a:ext>
            </a:extLst>
          </p:cNvPr>
          <p:cNvSpPr txBox="1">
            <a:spLocks/>
          </p:cNvSpPr>
          <p:nvPr/>
        </p:nvSpPr>
        <p:spPr>
          <a:xfrm>
            <a:off x="6095999" y="1197118"/>
            <a:ext cx="5514808" cy="1416592"/>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sz="1500" b="1" dirty="0"/>
              <a:t>From the map below of most fav restaurants, we can see that the top liked places are mostly either in the northern half of the downtown i.e. near North End or near Chinatown and Seaport.</a:t>
            </a:r>
            <a:endParaRPr lang="en-US" sz="1500" dirty="0"/>
          </a:p>
        </p:txBody>
      </p:sp>
    </p:spTree>
    <p:extLst>
      <p:ext uri="{BB962C8B-B14F-4D97-AF65-F5344CB8AC3E}">
        <p14:creationId xmlns:p14="http://schemas.microsoft.com/office/powerpoint/2010/main" val="1761531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A3C77-194F-364E-8240-4A4C59BA7CE7}"/>
              </a:ext>
            </a:extLst>
          </p:cNvPr>
          <p:cNvSpPr>
            <a:spLocks noGrp="1"/>
          </p:cNvSpPr>
          <p:nvPr>
            <p:ph type="title"/>
          </p:nvPr>
        </p:nvSpPr>
        <p:spPr>
          <a:xfrm>
            <a:off x="581192" y="702156"/>
            <a:ext cx="11029616" cy="601711"/>
          </a:xfrm>
        </p:spPr>
        <p:txBody>
          <a:bodyPr>
            <a:normAutofit/>
          </a:bodyPr>
          <a:lstStyle/>
          <a:p>
            <a:r>
              <a:rPr lang="en-US" dirty="0"/>
              <a:t>about 170 food serving venues around financial district</a:t>
            </a:r>
          </a:p>
        </p:txBody>
      </p:sp>
      <p:pic>
        <p:nvPicPr>
          <p:cNvPr id="5" name="Content Placeholder 4" descr="A screenshot of a cell phone&#10;&#10;Description automatically generated">
            <a:extLst>
              <a:ext uri="{FF2B5EF4-FFF2-40B4-BE49-F238E27FC236}">
                <a16:creationId xmlns:a16="http://schemas.microsoft.com/office/drawing/2014/main" id="{42EF091E-855E-A54F-9AA2-DEF82DA5E950}"/>
              </a:ext>
            </a:extLst>
          </p:cNvPr>
          <p:cNvPicPr>
            <a:picLocks noGrp="1" noChangeAspect="1"/>
          </p:cNvPicPr>
          <p:nvPr>
            <p:ph idx="1"/>
          </p:nvPr>
        </p:nvPicPr>
        <p:blipFill>
          <a:blip r:embed="rId2"/>
          <a:stretch>
            <a:fillRect/>
          </a:stretch>
        </p:blipFill>
        <p:spPr>
          <a:xfrm>
            <a:off x="278713" y="1303867"/>
            <a:ext cx="11634573" cy="5554133"/>
          </a:xfrm>
        </p:spPr>
      </p:pic>
      <p:sp>
        <p:nvSpPr>
          <p:cNvPr id="28" name="Content Placeholder 2">
            <a:extLst>
              <a:ext uri="{FF2B5EF4-FFF2-40B4-BE49-F238E27FC236}">
                <a16:creationId xmlns:a16="http://schemas.microsoft.com/office/drawing/2014/main" id="{D578D4E2-E162-6E4E-AB06-73E81C99604B}"/>
              </a:ext>
            </a:extLst>
          </p:cNvPr>
          <p:cNvSpPr txBox="1">
            <a:spLocks/>
          </p:cNvSpPr>
          <p:nvPr/>
        </p:nvSpPr>
        <p:spPr>
          <a:xfrm>
            <a:off x="7340957" y="1782022"/>
            <a:ext cx="4269849" cy="1836941"/>
          </a:xfrm>
          <a:prstGeom prst="rect">
            <a:avLst/>
          </a:prstGeom>
        </p:spPr>
        <p:txBody>
          <a:bodyPr vert="horz" lIns="91440" tIns="45720" rIns="91440" bIns="45720" rtlCol="0" anchor="ctr">
            <a:normAutofit lnSpcReduction="10000"/>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sz="1400" b="1" dirty="0"/>
              <a:t>All the restaurants in the neighborhood have an average Rating of 8.4</a:t>
            </a:r>
          </a:p>
          <a:p>
            <a:r>
              <a:rPr lang="en-US" sz="1400" b="1" dirty="0"/>
              <a:t>More than 20 different cuisines are available</a:t>
            </a:r>
          </a:p>
          <a:p>
            <a:r>
              <a:rPr lang="en-US" sz="1400" b="1" dirty="0"/>
              <a:t>Italian Cuisine is the most popular with 27 restaurants</a:t>
            </a:r>
          </a:p>
          <a:p>
            <a:r>
              <a:rPr lang="en-US" sz="1400" b="1" dirty="0"/>
              <a:t>The lowest rating for any restaurant is 8.0 while the highest is 9.4</a:t>
            </a:r>
          </a:p>
        </p:txBody>
      </p:sp>
    </p:spTree>
    <p:extLst>
      <p:ext uri="{BB962C8B-B14F-4D97-AF65-F5344CB8AC3E}">
        <p14:creationId xmlns:p14="http://schemas.microsoft.com/office/powerpoint/2010/main" val="58018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CED7894-4F62-4A6C-8DB5-DB5BE08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6597D20-61C1-E54F-BD59-EAAEBE2D810E}"/>
              </a:ext>
            </a:extLst>
          </p:cNvPr>
          <p:cNvSpPr>
            <a:spLocks noGrp="1"/>
          </p:cNvSpPr>
          <p:nvPr>
            <p:ph type="title"/>
          </p:nvPr>
        </p:nvSpPr>
        <p:spPr>
          <a:xfrm>
            <a:off x="8013433" y="702156"/>
            <a:ext cx="3568661" cy="624368"/>
          </a:xfrm>
        </p:spPr>
        <p:txBody>
          <a:bodyPr>
            <a:normAutofit/>
          </a:bodyPr>
          <a:lstStyle/>
          <a:p>
            <a:r>
              <a:rPr lang="en-US" dirty="0"/>
              <a:t>Clustering</a:t>
            </a:r>
          </a:p>
        </p:txBody>
      </p:sp>
      <p:pic>
        <p:nvPicPr>
          <p:cNvPr id="4" name="Picture 3" descr="A close up of a map&#10;&#10;Description automatically generated">
            <a:extLst>
              <a:ext uri="{FF2B5EF4-FFF2-40B4-BE49-F238E27FC236}">
                <a16:creationId xmlns:a16="http://schemas.microsoft.com/office/drawing/2014/main" id="{AC0C432E-8397-3D45-8C97-5FE6217B59AF}"/>
              </a:ext>
            </a:extLst>
          </p:cNvPr>
          <p:cNvPicPr>
            <a:picLocks noChangeAspect="1"/>
          </p:cNvPicPr>
          <p:nvPr/>
        </p:nvPicPr>
        <p:blipFill rotWithShape="1">
          <a:blip r:embed="rId2"/>
          <a:srcRect r="-1" b="9016"/>
          <a:stretch/>
        </p:blipFill>
        <p:spPr>
          <a:xfrm>
            <a:off x="0" y="10"/>
            <a:ext cx="7537685" cy="6857990"/>
          </a:xfrm>
          <a:prstGeom prst="rect">
            <a:avLst/>
          </a:prstGeom>
        </p:spPr>
      </p:pic>
      <p:sp>
        <p:nvSpPr>
          <p:cNvPr id="21" name="Rectangle 20">
            <a:extLst>
              <a:ext uri="{FF2B5EF4-FFF2-40B4-BE49-F238E27FC236}">
                <a16:creationId xmlns:a16="http://schemas.microsoft.com/office/drawing/2014/main" id="{E536F3B4-50F6-4C52-8F76-4EB121471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D7A17040-26E7-46C1-BB14-CAC4114FD1B1}"/>
              </a:ext>
            </a:extLst>
          </p:cNvPr>
          <p:cNvSpPr>
            <a:spLocks noGrp="1"/>
          </p:cNvSpPr>
          <p:nvPr>
            <p:ph idx="1"/>
          </p:nvPr>
        </p:nvSpPr>
        <p:spPr>
          <a:xfrm>
            <a:off x="8013433" y="1480041"/>
            <a:ext cx="3568661" cy="4495309"/>
          </a:xfrm>
        </p:spPr>
        <p:txBody>
          <a:bodyPr>
            <a:normAutofit fontScale="92500" lnSpcReduction="10000"/>
          </a:bodyPr>
          <a:lstStyle/>
          <a:p>
            <a:r>
              <a:rPr lang="en-US" dirty="0"/>
              <a:t>Restaurants were clustered on basis of their location and rating.</a:t>
            </a:r>
          </a:p>
          <a:p>
            <a:r>
              <a:rPr lang="en-US" dirty="0"/>
              <a:t>Green is the bigger cluster with 110 restaurants. Their average rating is 8.2 though, which is quiet low when compared to the other cluster. This cluster might contain restaurants with very average food. One can also find some cheap restaurants too if lucky.</a:t>
            </a:r>
          </a:p>
          <a:p>
            <a:r>
              <a:rPr lang="en-US" dirty="0"/>
              <a:t>Cluster Red has an average rating of 8.8. Even though the count of restaurants is small, this cluster has the best restaurants in the area with an average of 181 likes. Be careful though, these restaurants can be expensive as well.</a:t>
            </a:r>
          </a:p>
        </p:txBody>
      </p:sp>
    </p:spTree>
    <p:extLst>
      <p:ext uri="{BB962C8B-B14F-4D97-AF65-F5344CB8AC3E}">
        <p14:creationId xmlns:p14="http://schemas.microsoft.com/office/powerpoint/2010/main" val="2010819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8E019540-1104-4B12-9F83-45F586741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C47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E97A8D-C203-2649-888C-17E7706BA1AA}"/>
              </a:ext>
            </a:extLst>
          </p:cNvPr>
          <p:cNvSpPr>
            <a:spLocks noGrp="1"/>
          </p:cNvSpPr>
          <p:nvPr>
            <p:ph type="title"/>
          </p:nvPr>
        </p:nvSpPr>
        <p:spPr>
          <a:xfrm>
            <a:off x="1555733" y="1577340"/>
            <a:ext cx="4955798" cy="3703320"/>
          </a:xfrm>
        </p:spPr>
        <p:txBody>
          <a:bodyPr vert="horz" lIns="91440" tIns="45720" rIns="91440" bIns="45720" rtlCol="0" anchor="ctr">
            <a:normAutofit/>
          </a:bodyPr>
          <a:lstStyle/>
          <a:p>
            <a:pPr algn="r"/>
            <a:r>
              <a:rPr lang="en-US" sz="7200">
                <a:solidFill>
                  <a:srgbClr val="FFFFFF">
                    <a:alpha val="90000"/>
                  </a:srgbClr>
                </a:solidFill>
              </a:rPr>
              <a:t>Thank you.</a:t>
            </a:r>
          </a:p>
        </p:txBody>
      </p:sp>
      <p:sp>
        <p:nvSpPr>
          <p:cNvPr id="17" name="Rectangle 16">
            <a:extLst>
              <a:ext uri="{FF2B5EF4-FFF2-40B4-BE49-F238E27FC236}">
                <a16:creationId xmlns:a16="http://schemas.microsoft.com/office/drawing/2014/main" id="{3580CFD6-E44A-486A-9E73-D8D948F78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171433" y="3383280"/>
            <a:ext cx="3703320" cy="91440"/>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03501017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
      <a:dk1>
        <a:srgbClr val="000000"/>
      </a:dk1>
      <a:lt1>
        <a:srgbClr val="FFFFFF"/>
      </a:lt1>
      <a:dk2>
        <a:srgbClr val="243641"/>
      </a:dk2>
      <a:lt2>
        <a:srgbClr val="E2E4E8"/>
      </a:lt2>
      <a:accent1>
        <a:srgbClr val="C96A46"/>
      </a:accent1>
      <a:accent2>
        <a:srgbClr val="B88F35"/>
      </a:accent2>
      <a:accent3>
        <a:srgbClr val="9DA83B"/>
      </a:accent3>
      <a:accent4>
        <a:srgbClr val="358EB8"/>
      </a:accent4>
      <a:accent5>
        <a:srgbClr val="466AC9"/>
      </a:accent5>
      <a:accent6>
        <a:srgbClr val="6050C1"/>
      </a:accent6>
      <a:hlink>
        <a:srgbClr val="597CC7"/>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0</TotalTime>
  <Words>509</Words>
  <Application>Microsoft Macintosh PowerPoint</Application>
  <PresentationFormat>Widescreen</PresentationFormat>
  <Paragraphs>26</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Gill Sans MT</vt:lpstr>
      <vt:lpstr>Wingdings 2</vt:lpstr>
      <vt:lpstr>DividendVTI</vt:lpstr>
      <vt:lpstr>Battle of the Neighborhoods   Applied Data Science Capstone by IBM    Exploring Downtown Eateries in Boston  </vt:lpstr>
      <vt:lpstr>Exploring Downtown Eateries in Boston</vt:lpstr>
      <vt:lpstr>Data</vt:lpstr>
      <vt:lpstr>Geo-Analysis</vt:lpstr>
      <vt:lpstr>Geo-analysis(contd.)</vt:lpstr>
      <vt:lpstr>about 170 food serving venues around financial district</vt:lpstr>
      <vt:lpstr>Clustering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the Neighborhoods   Applied Data Science Capstone by IBM    Exploring Downtown Eateries in Boston  </dc:title>
  <dc:creator>Shashank Sharad Jain</dc:creator>
  <cp:lastModifiedBy>Shashank Sharad Jain</cp:lastModifiedBy>
  <cp:revision>1</cp:revision>
  <dcterms:created xsi:type="dcterms:W3CDTF">2019-10-22T08:19:24Z</dcterms:created>
  <dcterms:modified xsi:type="dcterms:W3CDTF">2019-10-22T08:19:30Z</dcterms:modified>
</cp:coreProperties>
</file>